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268" r:id="rId3"/>
    <p:sldId id="279" r:id="rId4"/>
    <p:sldId id="284" r:id="rId5"/>
    <p:sldId id="280" r:id="rId6"/>
    <p:sldId id="287" r:id="rId7"/>
    <p:sldId id="285" r:id="rId8"/>
    <p:sldId id="273" r:id="rId9"/>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84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9AA14-3A83-48B8-ABA8-9CE7F50D6CDC}" type="datetimeFigureOut">
              <a:rPr lang="th-TH" smtClean="0"/>
              <a:t>10/14/20</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E191D-07C2-4C82-A048-19CE1AA1D6F5}" type="slidenum">
              <a:rPr lang="th-TH" smtClean="0"/>
              <a:t>‹#›</a:t>
            </a:fld>
            <a:endParaRPr lang="th-TH"/>
          </a:p>
        </p:txBody>
      </p:sp>
    </p:spTree>
    <p:extLst>
      <p:ext uri="{BB962C8B-B14F-4D97-AF65-F5344CB8AC3E}">
        <p14:creationId xmlns:p14="http://schemas.microsoft.com/office/powerpoint/2010/main" val="91332653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50D38B-7EAB-4651-82DA-964665AF2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 xmlns:a16="http://schemas.microsoft.com/office/drawing/2014/main" id="{2706B049-48F4-4BEC-AF8E-4347A29853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 xmlns:a16="http://schemas.microsoft.com/office/drawing/2014/main" id="{16E05452-180E-465F-B45B-6B465B0E3211}"/>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5" name="Footer Placeholder 4">
            <a:extLst>
              <a:ext uri="{FF2B5EF4-FFF2-40B4-BE49-F238E27FC236}">
                <a16:creationId xmlns="" xmlns:a16="http://schemas.microsoft.com/office/drawing/2014/main" id="{007AB013-0F0F-4F57-AA17-F2A6C760E891}"/>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 xmlns:a16="http://schemas.microsoft.com/office/drawing/2014/main" id="{77795EFF-7735-4085-B911-663889D32F66}"/>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226542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57DBA-7B36-4860-8AF0-743BE944916C}"/>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 xmlns:a16="http://schemas.microsoft.com/office/drawing/2014/main" id="{69488426-B1B4-484E-A8EA-C4C6568A87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 xmlns:a16="http://schemas.microsoft.com/office/drawing/2014/main" id="{22974C9B-55B9-411F-BE08-C259150DFB44}"/>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5" name="Footer Placeholder 4">
            <a:extLst>
              <a:ext uri="{FF2B5EF4-FFF2-40B4-BE49-F238E27FC236}">
                <a16:creationId xmlns="" xmlns:a16="http://schemas.microsoft.com/office/drawing/2014/main" id="{0C8B9B7D-42C1-42A4-9C46-B4A91C9EB178}"/>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 xmlns:a16="http://schemas.microsoft.com/office/drawing/2014/main" id="{559B8962-27EE-421A-81EB-00A5557BE13E}"/>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364164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B90CD57-0D7D-465A-84E7-F4328B4406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 xmlns:a16="http://schemas.microsoft.com/office/drawing/2014/main" id="{7EAD02D4-C1E1-456A-AA89-02336ED727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 xmlns:a16="http://schemas.microsoft.com/office/drawing/2014/main" id="{50DEC18C-C2A3-45C9-86E3-8F14CD4C061E}"/>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5" name="Footer Placeholder 4">
            <a:extLst>
              <a:ext uri="{FF2B5EF4-FFF2-40B4-BE49-F238E27FC236}">
                <a16:creationId xmlns="" xmlns:a16="http://schemas.microsoft.com/office/drawing/2014/main" id="{F7117193-6030-427D-ADFE-30FE3915755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 xmlns:a16="http://schemas.microsoft.com/office/drawing/2014/main" id="{408AD451-BADD-433B-8400-D8F8695D225B}"/>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125312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2E7949-544A-489A-8A4D-61DF272C46FF}"/>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 xmlns:a16="http://schemas.microsoft.com/office/drawing/2014/main" id="{647BB22A-1AF8-49BC-97E3-52913BB62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 xmlns:a16="http://schemas.microsoft.com/office/drawing/2014/main" id="{4750A4B0-D6F1-4A4C-B1AA-C1618D101458}"/>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5" name="Footer Placeholder 4">
            <a:extLst>
              <a:ext uri="{FF2B5EF4-FFF2-40B4-BE49-F238E27FC236}">
                <a16:creationId xmlns="" xmlns:a16="http://schemas.microsoft.com/office/drawing/2014/main" id="{C829A36B-E764-47BF-8A4A-29D983C4D3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 xmlns:a16="http://schemas.microsoft.com/office/drawing/2014/main" id="{657DB04C-C884-4595-8FE1-4DB165F94BC0}"/>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169418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FAF4E4-0C1A-4E66-8CC5-7F6F4423A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 xmlns:a16="http://schemas.microsoft.com/office/drawing/2014/main" id="{F317DDCA-27E5-40F5-9726-1B2101A2E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D2327BA-B1E8-48B2-B117-BBCAB4EA140F}"/>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5" name="Footer Placeholder 4">
            <a:extLst>
              <a:ext uri="{FF2B5EF4-FFF2-40B4-BE49-F238E27FC236}">
                <a16:creationId xmlns="" xmlns:a16="http://schemas.microsoft.com/office/drawing/2014/main" id="{EF09A9A0-E4C7-4844-BD59-0B48AB7C5920}"/>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 xmlns:a16="http://schemas.microsoft.com/office/drawing/2014/main" id="{D30FC956-8704-4CF8-911B-D564170BB1EB}"/>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145479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D4F04E-4F1F-497B-8F0E-A10E14726808}"/>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 xmlns:a16="http://schemas.microsoft.com/office/drawing/2014/main" id="{E54213B8-3149-43D7-97E4-F9AAD3EC4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 xmlns:a16="http://schemas.microsoft.com/office/drawing/2014/main" id="{A14163C0-BBB8-47D6-A5D5-CAF733E051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 xmlns:a16="http://schemas.microsoft.com/office/drawing/2014/main" id="{717B6D4F-A5B8-46D5-8038-5F2C272766AE}"/>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6" name="Footer Placeholder 5">
            <a:extLst>
              <a:ext uri="{FF2B5EF4-FFF2-40B4-BE49-F238E27FC236}">
                <a16:creationId xmlns="" xmlns:a16="http://schemas.microsoft.com/office/drawing/2014/main" id="{A21656CC-4DD6-49FD-AEB7-B0055EFCB2B6}"/>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 xmlns:a16="http://schemas.microsoft.com/office/drawing/2014/main" id="{643ACD2C-AE5D-4140-848F-E24FAF993F6B}"/>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80942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4D7BD-717A-40FD-8C0E-E6690EA7F498}"/>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 xmlns:a16="http://schemas.microsoft.com/office/drawing/2014/main" id="{46654DA6-0A74-4812-85E2-8BF7D53618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85B2086-3368-4473-8BD4-383FE96553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 xmlns:a16="http://schemas.microsoft.com/office/drawing/2014/main" id="{F902C716-37E8-4F28-8F60-8E102C58E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F5E5951-93BB-4502-9DA8-ECE84CBA65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 xmlns:a16="http://schemas.microsoft.com/office/drawing/2014/main" id="{21C3B8FA-A249-4940-9EF3-419B35AD908F}"/>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8" name="Footer Placeholder 7">
            <a:extLst>
              <a:ext uri="{FF2B5EF4-FFF2-40B4-BE49-F238E27FC236}">
                <a16:creationId xmlns="" xmlns:a16="http://schemas.microsoft.com/office/drawing/2014/main" id="{FD7046F1-3FE6-4317-94B2-BEE3D7C7B6B8}"/>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 xmlns:a16="http://schemas.microsoft.com/office/drawing/2014/main" id="{72E157F8-F3C0-4423-8DC8-06F1FA783F4D}"/>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14655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577D70-9DAC-47AA-A76C-72E67675F9FA}"/>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 xmlns:a16="http://schemas.microsoft.com/office/drawing/2014/main" id="{C77F8067-4F74-4E1F-B8D5-14C1D4F0CB49}"/>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4" name="Footer Placeholder 3">
            <a:extLst>
              <a:ext uri="{FF2B5EF4-FFF2-40B4-BE49-F238E27FC236}">
                <a16:creationId xmlns="" xmlns:a16="http://schemas.microsoft.com/office/drawing/2014/main" id="{572D32F6-DFD8-4DD7-8D17-085C5581E747}"/>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 xmlns:a16="http://schemas.microsoft.com/office/drawing/2014/main" id="{DD90FF29-162D-409C-B2C7-22C8402EC174}"/>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309697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4C746A-4785-48BF-B8F0-D178EDF0A6F1}"/>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3" name="Footer Placeholder 2">
            <a:extLst>
              <a:ext uri="{FF2B5EF4-FFF2-40B4-BE49-F238E27FC236}">
                <a16:creationId xmlns="" xmlns:a16="http://schemas.microsoft.com/office/drawing/2014/main" id="{3A1AE1AB-D84D-480B-8F39-0B2FA17FE618}"/>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 xmlns:a16="http://schemas.microsoft.com/office/drawing/2014/main" id="{515C1B36-91FC-48E1-B398-BA109D8F6D13}"/>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84304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E1D7A-F621-4585-B6A7-892547EDA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 xmlns:a16="http://schemas.microsoft.com/office/drawing/2014/main" id="{CD770174-5BE8-415F-9A93-9C714CBA4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 xmlns:a16="http://schemas.microsoft.com/office/drawing/2014/main" id="{1F55838B-5F99-4FD0-A3B8-19658A55E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289020-BDD7-43BC-B534-E6381AFD41A9}"/>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6" name="Footer Placeholder 5">
            <a:extLst>
              <a:ext uri="{FF2B5EF4-FFF2-40B4-BE49-F238E27FC236}">
                <a16:creationId xmlns="" xmlns:a16="http://schemas.microsoft.com/office/drawing/2014/main" id="{E1A1EBB7-FE87-4EF9-89A3-E68A774F0003}"/>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 xmlns:a16="http://schemas.microsoft.com/office/drawing/2014/main" id="{4417128B-2150-46DB-9C77-7091D1A931D1}"/>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422676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1F46CB-E19D-4155-AF5D-05CF9843A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 xmlns:a16="http://schemas.microsoft.com/office/drawing/2014/main" id="{6351091F-0A03-4CF0-873A-F572392EE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 xmlns:a16="http://schemas.microsoft.com/office/drawing/2014/main" id="{5E8511ED-F85D-4666-9142-733A1B9F0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E27B262-4D27-4D27-9D8A-5042C61161E7}"/>
              </a:ext>
            </a:extLst>
          </p:cNvPr>
          <p:cNvSpPr>
            <a:spLocks noGrp="1"/>
          </p:cNvSpPr>
          <p:nvPr>
            <p:ph type="dt" sz="half" idx="10"/>
          </p:nvPr>
        </p:nvSpPr>
        <p:spPr/>
        <p:txBody>
          <a:bodyPr/>
          <a:lstStyle/>
          <a:p>
            <a:fld id="{DDA5E218-570B-45C5-9082-5D1206F501E7}" type="datetimeFigureOut">
              <a:rPr lang="th-TH" smtClean="0"/>
              <a:t>10/14/20</a:t>
            </a:fld>
            <a:endParaRPr lang="th-TH"/>
          </a:p>
        </p:txBody>
      </p:sp>
      <p:sp>
        <p:nvSpPr>
          <p:cNvPr id="6" name="Footer Placeholder 5">
            <a:extLst>
              <a:ext uri="{FF2B5EF4-FFF2-40B4-BE49-F238E27FC236}">
                <a16:creationId xmlns="" xmlns:a16="http://schemas.microsoft.com/office/drawing/2014/main" id="{C196F27C-80B4-4E0F-99C5-FAAB229F431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 xmlns:a16="http://schemas.microsoft.com/office/drawing/2014/main" id="{B6A71C84-85AF-4CD1-835F-62804C6E819D}"/>
              </a:ext>
            </a:extLst>
          </p:cNvPr>
          <p:cNvSpPr>
            <a:spLocks noGrp="1"/>
          </p:cNvSpPr>
          <p:nvPr>
            <p:ph type="sldNum" sz="quarter" idx="12"/>
          </p:nvPr>
        </p:nvSpPr>
        <p:spPr/>
        <p:txBody>
          <a:bodyPr/>
          <a:lstStyle/>
          <a:p>
            <a:fld id="{F636F03B-0BE2-4CFC-A778-8F35A9D26BF7}" type="slidenum">
              <a:rPr lang="th-TH" smtClean="0"/>
              <a:t>‹#›</a:t>
            </a:fld>
            <a:endParaRPr lang="th-TH"/>
          </a:p>
        </p:txBody>
      </p:sp>
    </p:spTree>
    <p:extLst>
      <p:ext uri="{BB962C8B-B14F-4D97-AF65-F5344CB8AC3E}">
        <p14:creationId xmlns:p14="http://schemas.microsoft.com/office/powerpoint/2010/main" val="2209000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907836D-75CE-44FF-B6BA-A3C29869D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 xmlns:a16="http://schemas.microsoft.com/office/drawing/2014/main" id="{03F7F484-5C7A-4682-8C03-9D67EEA3B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 xmlns:a16="http://schemas.microsoft.com/office/drawing/2014/main" id="{FF5C8B34-67E9-4F0A-BBA9-A16BA1542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5E218-570B-45C5-9082-5D1206F501E7}" type="datetimeFigureOut">
              <a:rPr lang="th-TH" smtClean="0"/>
              <a:t>10/14/20</a:t>
            </a:fld>
            <a:endParaRPr lang="th-TH"/>
          </a:p>
        </p:txBody>
      </p:sp>
      <p:sp>
        <p:nvSpPr>
          <p:cNvPr id="5" name="Footer Placeholder 4">
            <a:extLst>
              <a:ext uri="{FF2B5EF4-FFF2-40B4-BE49-F238E27FC236}">
                <a16:creationId xmlns="" xmlns:a16="http://schemas.microsoft.com/office/drawing/2014/main" id="{DB6EC667-0F55-490D-A2C4-0EDF65218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 xmlns:a16="http://schemas.microsoft.com/office/drawing/2014/main" id="{D9F88DCD-F77D-4BE8-AA1F-DD94D881B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6F03B-0BE2-4CFC-A778-8F35A9D26BF7}" type="slidenum">
              <a:rPr lang="th-TH" smtClean="0"/>
              <a:t>‹#›</a:t>
            </a:fld>
            <a:endParaRPr lang="th-TH"/>
          </a:p>
        </p:txBody>
      </p:sp>
    </p:spTree>
    <p:extLst>
      <p:ext uri="{BB962C8B-B14F-4D97-AF65-F5344CB8AC3E}">
        <p14:creationId xmlns:p14="http://schemas.microsoft.com/office/powerpoint/2010/main" val="13361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20" y="0"/>
            <a:ext cx="11988780" cy="3639687"/>
          </a:xfrm>
          <a:solidFill>
            <a:schemeClr val="accent2">
              <a:lumMod val="60000"/>
              <a:lumOff val="40000"/>
            </a:schemeClr>
          </a:solidFill>
        </p:spPr>
        <p:txBody>
          <a:bodyPr>
            <a:normAutofit/>
          </a:bodyPr>
          <a:lstStyle/>
          <a:p>
            <a:pPr algn="ctr"/>
            <a:r>
              <a:rPr lang="en-US" b="1" dirty="0">
                <a:latin typeface="Apple Chancery"/>
                <a:cs typeface="Apple Chancery"/>
              </a:rPr>
              <a:t>Impacts of COVID-19 and Climate Change on Indigenous Peoples. </a:t>
            </a:r>
            <a:r>
              <a:rPr lang="en-US" b="1" dirty="0"/>
              <a:t/>
            </a:r>
            <a:br>
              <a:rPr lang="en-US" b="1" dirty="0"/>
            </a:br>
            <a:endParaRPr lang="en-US" b="1" dirty="0"/>
          </a:p>
        </p:txBody>
      </p:sp>
      <p:sp>
        <p:nvSpPr>
          <p:cNvPr id="3" name="Content Placeholder 2"/>
          <p:cNvSpPr>
            <a:spLocks noGrp="1"/>
          </p:cNvSpPr>
          <p:nvPr>
            <p:ph idx="1"/>
          </p:nvPr>
        </p:nvSpPr>
        <p:spPr>
          <a:xfrm>
            <a:off x="531612" y="3639686"/>
            <a:ext cx="11660388" cy="3218313"/>
          </a:xfrm>
          <a:solidFill>
            <a:srgbClr val="CCFFCC"/>
          </a:solidFill>
        </p:spPr>
        <p:txBody>
          <a:bodyPr>
            <a:normAutofit/>
          </a:bodyPr>
          <a:lstStyle/>
          <a:p>
            <a:pPr marL="0" indent="0" algn="ctr">
              <a:buNone/>
            </a:pPr>
            <a:endParaRPr lang="en-US" dirty="0" smtClean="0">
              <a:latin typeface="Apple Chancery"/>
              <a:cs typeface="Apple Chancery"/>
            </a:endParaRPr>
          </a:p>
          <a:p>
            <a:pPr marL="0" indent="0" algn="ctr">
              <a:buNone/>
            </a:pPr>
            <a:endParaRPr lang="en-US" dirty="0">
              <a:latin typeface="Apple Chancery"/>
              <a:cs typeface="Apple Chancery"/>
            </a:endParaRPr>
          </a:p>
          <a:p>
            <a:pPr marL="0" indent="0" algn="ctr">
              <a:buNone/>
            </a:pPr>
            <a:r>
              <a:rPr lang="en-US" dirty="0" smtClean="0">
                <a:latin typeface="Apple Chancery"/>
                <a:cs typeface="Apple Chancery"/>
              </a:rPr>
              <a:t>Kamala Thapa</a:t>
            </a:r>
          </a:p>
          <a:p>
            <a:pPr marL="0" indent="0" algn="ctr">
              <a:buNone/>
            </a:pPr>
            <a:endParaRPr lang="en-US" dirty="0" smtClean="0">
              <a:latin typeface="Apple Chancery"/>
              <a:cs typeface="Apple Chancery"/>
            </a:endParaRPr>
          </a:p>
          <a:p>
            <a:pPr marL="0" indent="0" algn="ctr">
              <a:buNone/>
            </a:pPr>
            <a:r>
              <a:rPr lang="en-US" dirty="0" smtClean="0">
                <a:latin typeface="Apple Chancery"/>
                <a:cs typeface="Apple Chancery"/>
              </a:rPr>
              <a:t>Nepal</a:t>
            </a:r>
            <a:endParaRPr lang="en-US" dirty="0">
              <a:latin typeface="Apple Chancery"/>
              <a:cs typeface="Apple Chancery"/>
            </a:endParaRPr>
          </a:p>
        </p:txBody>
      </p:sp>
      <p:pic>
        <p:nvPicPr>
          <p:cNvPr id="4" name="Picture 3">
            <a:extLst>
              <a:ext uri="{FF2B5EF4-FFF2-40B4-BE49-F238E27FC236}">
                <a16:creationId xmlns="" xmlns:a16="http://schemas.microsoft.com/office/drawing/2014/main" id="{7CC75319-4AF6-4C95-A35D-84986F0B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37555" y="1237554"/>
            <a:ext cx="3042257" cy="567150"/>
          </a:xfrm>
          <a:prstGeom prst="rect">
            <a:avLst/>
          </a:prstGeom>
        </p:spPr>
      </p:pic>
      <p:pic>
        <p:nvPicPr>
          <p:cNvPr id="5" name="Picture 4">
            <a:extLst>
              <a:ext uri="{FF2B5EF4-FFF2-40B4-BE49-F238E27FC236}">
                <a16:creationId xmlns="" xmlns:a16="http://schemas.microsoft.com/office/drawing/2014/main" id="{7CC75319-4AF6-4C95-A35D-84986F0B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16285" y="4489335"/>
            <a:ext cx="4184952" cy="552382"/>
          </a:xfrm>
          <a:prstGeom prst="rect">
            <a:avLst/>
          </a:prstGeom>
        </p:spPr>
      </p:pic>
    </p:spTree>
    <p:extLst>
      <p:ext uri="{BB962C8B-B14F-4D97-AF65-F5344CB8AC3E}">
        <p14:creationId xmlns:p14="http://schemas.microsoft.com/office/powerpoint/2010/main" val="297555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1" cy="1487607"/>
          </a:xfrm>
          <a:solidFill>
            <a:schemeClr val="accent2">
              <a:lumMod val="60000"/>
              <a:lumOff val="40000"/>
            </a:schemeClr>
          </a:solidFill>
        </p:spPr>
        <p:txBody>
          <a:bodyPr>
            <a:normAutofit/>
          </a:bodyPr>
          <a:lstStyle/>
          <a:p>
            <a:pPr algn="ctr"/>
            <a:r>
              <a:rPr lang="en-GB" sz="4200" b="1" dirty="0"/>
              <a:t>	COVID-19 </a:t>
            </a:r>
            <a:r>
              <a:rPr lang="en-GB" sz="4200" b="1" dirty="0" smtClean="0"/>
              <a:t>and Indigenous Peoples</a:t>
            </a:r>
            <a:endParaRPr lang="en-GB" sz="4200" b="1" dirty="0"/>
          </a:p>
        </p:txBody>
      </p:sp>
      <p:sp>
        <p:nvSpPr>
          <p:cNvPr id="3" name="Content Placeholder 2"/>
          <p:cNvSpPr>
            <a:spLocks noGrp="1"/>
          </p:cNvSpPr>
          <p:nvPr>
            <p:ph idx="1"/>
          </p:nvPr>
        </p:nvSpPr>
        <p:spPr>
          <a:xfrm>
            <a:off x="493314" y="1618850"/>
            <a:ext cx="7130453" cy="5239150"/>
          </a:xfrm>
          <a:solidFill>
            <a:schemeClr val="accent6">
              <a:lumMod val="40000"/>
              <a:lumOff val="60000"/>
            </a:schemeClr>
          </a:solidFill>
        </p:spPr>
        <p:txBody>
          <a:bodyPr>
            <a:normAutofit/>
          </a:bodyPr>
          <a:lstStyle/>
          <a:p>
            <a:pPr algn="just">
              <a:lnSpc>
                <a:spcPct val="100000"/>
              </a:lnSpc>
              <a:spcBef>
                <a:spcPts val="1200"/>
              </a:spcBef>
            </a:pPr>
            <a:r>
              <a:rPr lang="en-US" sz="2400" dirty="0" smtClean="0"/>
              <a:t>In high risk of COVID 19 because of factors such discrimination, social exclusion, land dispossession, militarization</a:t>
            </a:r>
          </a:p>
          <a:p>
            <a:pPr algn="just">
              <a:lnSpc>
                <a:spcPct val="100000"/>
              </a:lnSpc>
              <a:spcBef>
                <a:spcPts val="1200"/>
              </a:spcBef>
            </a:pPr>
            <a:r>
              <a:rPr lang="en-US" sz="2400" dirty="0" smtClean="0"/>
              <a:t> Deprived </a:t>
            </a:r>
            <a:r>
              <a:rPr lang="en-US" sz="2400" dirty="0"/>
              <a:t>from safety health </a:t>
            </a:r>
            <a:endParaRPr lang="en-US" sz="2400" dirty="0" smtClean="0"/>
          </a:p>
          <a:p>
            <a:pPr algn="just">
              <a:lnSpc>
                <a:spcPct val="100000"/>
              </a:lnSpc>
              <a:spcBef>
                <a:spcPts val="1200"/>
              </a:spcBef>
            </a:pPr>
            <a:r>
              <a:rPr lang="en-US" sz="2400" dirty="0" smtClean="0"/>
              <a:t>Increase </a:t>
            </a:r>
            <a:r>
              <a:rPr lang="en-US" sz="2400" dirty="0"/>
              <a:t>gender base violence including rape cases</a:t>
            </a:r>
          </a:p>
          <a:p>
            <a:pPr algn="just">
              <a:lnSpc>
                <a:spcPct val="100000"/>
              </a:lnSpc>
              <a:spcBef>
                <a:spcPts val="1200"/>
              </a:spcBef>
            </a:pPr>
            <a:r>
              <a:rPr lang="en-US" sz="2400" dirty="0" smtClean="0"/>
              <a:t>High impact of climate disaster</a:t>
            </a:r>
            <a:endParaRPr lang="en-US" sz="2400" dirty="0"/>
          </a:p>
          <a:p>
            <a:pPr algn="just">
              <a:lnSpc>
                <a:spcPct val="100000"/>
              </a:lnSpc>
              <a:spcBef>
                <a:spcPts val="1200"/>
              </a:spcBef>
            </a:pPr>
            <a:r>
              <a:rPr lang="en-US" sz="2400" dirty="0" smtClean="0"/>
              <a:t>Displacement </a:t>
            </a:r>
            <a:r>
              <a:rPr lang="en-US" sz="2400" dirty="0"/>
              <a:t>of Indigenous Peoples from their customary land</a:t>
            </a:r>
          </a:p>
          <a:p>
            <a:pPr algn="just">
              <a:lnSpc>
                <a:spcPct val="100000"/>
              </a:lnSpc>
              <a:spcBef>
                <a:spcPts val="1200"/>
              </a:spcBef>
            </a:pPr>
            <a:r>
              <a:rPr lang="en-US" sz="2400" dirty="0" smtClean="0"/>
              <a:t>Lack </a:t>
            </a:r>
            <a:r>
              <a:rPr lang="en-US" sz="2400" dirty="0"/>
              <a:t>of access to information on COVID-19 in own </a:t>
            </a:r>
            <a:r>
              <a:rPr lang="en-US" sz="2400" dirty="0" smtClean="0"/>
              <a:t>language</a:t>
            </a:r>
          </a:p>
          <a:p>
            <a:pPr algn="just">
              <a:lnSpc>
                <a:spcPct val="100000"/>
              </a:lnSpc>
              <a:spcBef>
                <a:spcPts val="1200"/>
              </a:spcBef>
            </a:pPr>
            <a:r>
              <a:rPr lang="en-US" sz="2400" dirty="0" smtClean="0"/>
              <a:t>Structural inequalities </a:t>
            </a:r>
            <a:endParaRPr lang="en-US" sz="2400" dirty="0"/>
          </a:p>
        </p:txBody>
      </p:sp>
      <p:pic>
        <p:nvPicPr>
          <p:cNvPr id="1026" name="Picture 2" descr="Image may contain: one or more people, grass, outdoor and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872" y="3859249"/>
            <a:ext cx="4498128" cy="29987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289" y="1338363"/>
            <a:ext cx="4488711" cy="3054184"/>
          </a:xfrm>
          <a:prstGeom prst="rect">
            <a:avLst/>
          </a:prstGeom>
        </p:spPr>
      </p:pic>
      <p:pic>
        <p:nvPicPr>
          <p:cNvPr id="6" name="Picture 5">
            <a:extLst>
              <a:ext uri="{FF2B5EF4-FFF2-40B4-BE49-F238E27FC236}">
                <a16:creationId xmlns="" xmlns:a16="http://schemas.microsoft.com/office/drawing/2014/main" id="{E5EDFE21-24CE-418F-8861-60473E8E2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30077" y="3741185"/>
            <a:ext cx="2632288" cy="414494"/>
          </a:xfrm>
          <a:prstGeom prst="rect">
            <a:avLst/>
          </a:prstGeom>
        </p:spPr>
      </p:pic>
      <p:pic>
        <p:nvPicPr>
          <p:cNvPr id="7" name="Picture 6">
            <a:extLst>
              <a:ext uri="{FF2B5EF4-FFF2-40B4-BE49-F238E27FC236}">
                <a16:creationId xmlns="" xmlns:a16="http://schemas.microsoft.com/office/drawing/2014/main" id="{131D3345-EBBD-4F7B-866E-D9934094099C}"/>
              </a:ext>
            </a:extLst>
          </p:cNvPr>
          <p:cNvPicPr>
            <a:picLocks noChangeAspect="1"/>
          </p:cNvPicPr>
          <p:nvPr/>
        </p:nvPicPr>
        <p:blipFill rotWithShape="1">
          <a:blip r:embed="rId4">
            <a:extLst>
              <a:ext uri="{28A0092B-C50C-407E-A947-70E740481C1C}">
                <a14:useLocalDpi xmlns:a14="http://schemas.microsoft.com/office/drawing/2010/main" val="0"/>
              </a:ext>
            </a:extLst>
          </a:blip>
          <a:srcRect l="39465" t="-10897" r="1" b="2451"/>
          <a:stretch/>
        </p:blipFill>
        <p:spPr>
          <a:xfrm rot="16200000">
            <a:off x="-528148" y="5836538"/>
            <a:ext cx="1593424" cy="449500"/>
          </a:xfrm>
          <a:prstGeom prst="rect">
            <a:avLst/>
          </a:prstGeom>
        </p:spPr>
      </p:pic>
      <p:pic>
        <p:nvPicPr>
          <p:cNvPr id="8" name="Picture 7">
            <a:extLst>
              <a:ext uri="{FF2B5EF4-FFF2-40B4-BE49-F238E27FC236}">
                <a16:creationId xmlns="" xmlns:a16="http://schemas.microsoft.com/office/drawing/2014/main" id="{7CC75319-4AF6-4C95-A35D-84986F0BE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30077" y="1108897"/>
            <a:ext cx="2632288" cy="414494"/>
          </a:xfrm>
          <a:prstGeom prst="rect">
            <a:avLst/>
          </a:prstGeom>
        </p:spPr>
      </p:pic>
    </p:spTree>
    <p:extLst>
      <p:ext uri="{BB962C8B-B14F-4D97-AF65-F5344CB8AC3E}">
        <p14:creationId xmlns:p14="http://schemas.microsoft.com/office/powerpoint/2010/main" val="403309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56" y="0"/>
            <a:ext cx="11782043" cy="1402983"/>
          </a:xfrm>
          <a:solidFill>
            <a:srgbClr val="F4B183"/>
          </a:solidFill>
        </p:spPr>
        <p:txBody>
          <a:bodyPr/>
          <a:lstStyle/>
          <a:p>
            <a:pPr algn="ctr"/>
            <a:r>
              <a:rPr lang="en-GB" b="1" dirty="0"/>
              <a:t>COVID-</a:t>
            </a:r>
            <a:r>
              <a:rPr lang="en-GB" b="1" dirty="0" smtClean="0"/>
              <a:t>19 and  Climate Change</a:t>
            </a:r>
            <a:r>
              <a:rPr lang="en-GB" b="1" dirty="0"/>
              <a:t> </a:t>
            </a:r>
            <a:r>
              <a:rPr lang="en-GB" b="1" dirty="0" smtClean="0"/>
              <a:t>a</a:t>
            </a:r>
            <a:r>
              <a:rPr lang="en-US" b="1" dirty="0" err="1" smtClean="0"/>
              <a:t>nd</a:t>
            </a:r>
            <a:r>
              <a:rPr lang="en-GB" b="1" dirty="0" smtClean="0"/>
              <a:t>  </a:t>
            </a:r>
            <a:r>
              <a:rPr lang="en-GB" b="1" dirty="0"/>
              <a:t>Indigenous Peoples</a:t>
            </a:r>
            <a:endParaRPr lang="en-US" dirty="0"/>
          </a:p>
        </p:txBody>
      </p:sp>
      <p:sp>
        <p:nvSpPr>
          <p:cNvPr id="3" name="Content Placeholder 2"/>
          <p:cNvSpPr>
            <a:spLocks noGrp="1"/>
          </p:cNvSpPr>
          <p:nvPr>
            <p:ph idx="1"/>
          </p:nvPr>
        </p:nvSpPr>
        <p:spPr>
          <a:xfrm>
            <a:off x="472544" y="1476824"/>
            <a:ext cx="7113775" cy="5257492"/>
          </a:xfrm>
        </p:spPr>
        <p:txBody>
          <a:bodyPr>
            <a:normAutofit fontScale="92500" lnSpcReduction="20000"/>
          </a:bodyPr>
          <a:lstStyle/>
          <a:p>
            <a:r>
              <a:rPr lang="en-US" dirty="0" smtClean="0">
                <a:cs typeface="Apple Chancery"/>
              </a:rPr>
              <a:t>Climate change is happening as a result of human activity – namely industrial production- Human are harvesting the natural resources- forest, water, fossil fuels, land, </a:t>
            </a:r>
            <a:r>
              <a:rPr lang="en-US" dirty="0" err="1" smtClean="0">
                <a:cs typeface="Apple Chancery"/>
              </a:rPr>
              <a:t>etc</a:t>
            </a:r>
            <a:endParaRPr lang="en-US" dirty="0" smtClean="0">
              <a:cs typeface="Apple Chancery"/>
            </a:endParaRPr>
          </a:p>
          <a:p>
            <a:r>
              <a:rPr lang="en-US" dirty="0" smtClean="0">
                <a:cs typeface="Apple Chancery"/>
              </a:rPr>
              <a:t>Process depletes the natural ability of the environment to balance itself and disrupts ecological cycles- deforestation, </a:t>
            </a:r>
          </a:p>
          <a:p>
            <a:r>
              <a:rPr lang="en-US" dirty="0" smtClean="0">
                <a:cs typeface="Apple Chancery"/>
              </a:rPr>
              <a:t>Due to the geography and location of living of </a:t>
            </a:r>
            <a:r>
              <a:rPr lang="en-US" dirty="0" err="1" smtClean="0">
                <a:cs typeface="Apple Chancery"/>
              </a:rPr>
              <a:t>Ips</a:t>
            </a:r>
            <a:r>
              <a:rPr lang="en-US" dirty="0" smtClean="0">
                <a:cs typeface="Apple Chancery"/>
              </a:rPr>
              <a:t>- are must vulnerable to CC because they sit on the frontline of the physical effects of the climate driven extreme weather</a:t>
            </a:r>
          </a:p>
          <a:p>
            <a:r>
              <a:rPr lang="en-US" dirty="0" smtClean="0">
                <a:cs typeface="Apple Chancery"/>
              </a:rPr>
              <a:t>Indigenous Peoples Fundamental rights to life, health, water, food, adequate standard of living, land, culture and traditional are undermined both by the climate crisis and by the COVID 19 pandemic.</a:t>
            </a:r>
          </a:p>
          <a:p>
            <a:endParaRPr lang="en-US" dirty="0" smtClean="0">
              <a:cs typeface="Apple Chancery"/>
            </a:endParaRPr>
          </a:p>
          <a:p>
            <a:endParaRPr lang="en-US" dirty="0" smtClean="0">
              <a:cs typeface="Apple Chancery"/>
            </a:endParaRPr>
          </a:p>
        </p:txBody>
      </p:sp>
      <p:pic>
        <p:nvPicPr>
          <p:cNvPr id="4" name="Picture 3">
            <a:extLst>
              <a:ext uri="{FF2B5EF4-FFF2-40B4-BE49-F238E27FC236}">
                <a16:creationId xmlns="" xmlns:a16="http://schemas.microsoft.com/office/drawing/2014/main" id="{B3958CF0-E74B-4522-8CBA-19F1CD94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61564" y="1461564"/>
            <a:ext cx="3337622" cy="414494"/>
          </a:xfrm>
          <a:prstGeom prst="rect">
            <a:avLst/>
          </a:prstGeom>
        </p:spPr>
      </p:pic>
      <p:pic>
        <p:nvPicPr>
          <p:cNvPr id="5" name="Picture 4">
            <a:extLst>
              <a:ext uri="{FF2B5EF4-FFF2-40B4-BE49-F238E27FC236}">
                <a16:creationId xmlns="" xmlns:a16="http://schemas.microsoft.com/office/drawing/2014/main" id="{B3958CF0-E74B-4522-8CBA-19F1CD94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60327" y="4883180"/>
            <a:ext cx="3535147" cy="4144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289" y="1554174"/>
            <a:ext cx="4488711" cy="5174171"/>
          </a:xfrm>
          <a:prstGeom prst="rect">
            <a:avLst/>
          </a:prstGeom>
        </p:spPr>
      </p:pic>
    </p:spTree>
    <p:extLst>
      <p:ext uri="{BB962C8B-B14F-4D97-AF65-F5344CB8AC3E}">
        <p14:creationId xmlns:p14="http://schemas.microsoft.com/office/powerpoint/2010/main" val="38774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79" y="1"/>
            <a:ext cx="11724121" cy="1671153"/>
          </a:xfrm>
          <a:solidFill>
            <a:srgbClr val="F4B183"/>
          </a:solidFill>
        </p:spPr>
        <p:txBody>
          <a:bodyPr>
            <a:normAutofit fontScale="90000"/>
          </a:bodyPr>
          <a:lstStyle/>
          <a:p>
            <a:pPr algn="ctr"/>
            <a:r>
              <a:rPr lang="en-US" dirty="0"/>
              <a:t>Right to land, natural resources and prevention of </a:t>
            </a:r>
            <a:r>
              <a:rPr lang="en-US" dirty="0" smtClean="0"/>
              <a:t>cultural </a:t>
            </a:r>
            <a:r>
              <a:rPr lang="en-US" dirty="0"/>
              <a:t>heritage</a:t>
            </a:r>
            <a:br>
              <a:rPr lang="en-US" dirty="0"/>
            </a:br>
            <a:endParaRPr lang="en-US" dirty="0"/>
          </a:p>
        </p:txBody>
      </p:sp>
      <p:sp>
        <p:nvSpPr>
          <p:cNvPr id="3" name="Content Placeholder 2"/>
          <p:cNvSpPr>
            <a:spLocks noGrp="1"/>
          </p:cNvSpPr>
          <p:nvPr>
            <p:ph idx="1"/>
          </p:nvPr>
        </p:nvSpPr>
        <p:spPr>
          <a:xfrm>
            <a:off x="501299" y="1738001"/>
            <a:ext cx="7168570" cy="5119998"/>
          </a:xfrm>
        </p:spPr>
        <p:txBody>
          <a:bodyPr>
            <a:normAutofit fontScale="92500" lnSpcReduction="10000"/>
          </a:bodyPr>
          <a:lstStyle/>
          <a:p>
            <a:pPr algn="just"/>
            <a:r>
              <a:rPr lang="en-US" dirty="0" smtClean="0"/>
              <a:t>Indigenous Peoples customary lands are changing in different form in the name of economic development of state: Hydropower, National Parks, Protected areas, conservations areas, mining, fast track road constructions </a:t>
            </a:r>
            <a:r>
              <a:rPr lang="en-US" dirty="0" err="1" smtClean="0"/>
              <a:t>etc</a:t>
            </a:r>
            <a:r>
              <a:rPr lang="en-US" dirty="0" smtClean="0"/>
              <a:t>- no access to their own resources, if they go to collect- they were criminalized, they were charged as illegal suspects, </a:t>
            </a:r>
            <a:r>
              <a:rPr lang="en-US" dirty="0" err="1" smtClean="0"/>
              <a:t>etc</a:t>
            </a:r>
            <a:endParaRPr lang="en-US" dirty="0" smtClean="0"/>
          </a:p>
          <a:p>
            <a:pPr algn="just"/>
            <a:r>
              <a:rPr lang="en-US" dirty="0" smtClean="0"/>
              <a:t>Illegal land seizure during lock downs, among others has affected Indigenous Peoples rights to land and natural resources resulting sometimes in their livelihoods, cultures and traditions being destroyed- </a:t>
            </a:r>
          </a:p>
          <a:p>
            <a:pPr lvl="1" algn="just"/>
            <a:r>
              <a:rPr lang="en-US" dirty="0" smtClean="0"/>
              <a:t>Case I: </a:t>
            </a:r>
            <a:r>
              <a:rPr lang="en-US" dirty="0" err="1" smtClean="0"/>
              <a:t>Khokana</a:t>
            </a:r>
            <a:r>
              <a:rPr lang="en-US" dirty="0" smtClean="0"/>
              <a:t> Village, Historic place of </a:t>
            </a:r>
            <a:r>
              <a:rPr lang="en-US" dirty="0" err="1" smtClean="0"/>
              <a:t>Newar</a:t>
            </a:r>
            <a:r>
              <a:rPr lang="en-US" dirty="0" smtClean="0"/>
              <a:t> </a:t>
            </a:r>
            <a:r>
              <a:rPr lang="en-US" dirty="0" err="1" smtClean="0"/>
              <a:t>Ips</a:t>
            </a:r>
            <a:r>
              <a:rPr lang="en-US" dirty="0" smtClean="0"/>
              <a:t> </a:t>
            </a:r>
          </a:p>
          <a:p>
            <a:pPr lvl="1" algn="just"/>
            <a:r>
              <a:rPr lang="en-US" dirty="0" smtClean="0"/>
              <a:t>Case II: </a:t>
            </a:r>
            <a:r>
              <a:rPr lang="en-US" dirty="0" err="1" smtClean="0"/>
              <a:t>Chitawan</a:t>
            </a:r>
            <a:r>
              <a:rPr lang="en-US" dirty="0" smtClean="0"/>
              <a:t> National park- </a:t>
            </a:r>
            <a:r>
              <a:rPr lang="en-US" dirty="0" err="1" smtClean="0"/>
              <a:t>Chepang</a:t>
            </a:r>
            <a:r>
              <a:rPr lang="en-US" dirty="0" smtClean="0"/>
              <a:t> </a:t>
            </a:r>
            <a:endParaRPr lang="en-US" dirty="0"/>
          </a:p>
        </p:txBody>
      </p:sp>
      <p:pic>
        <p:nvPicPr>
          <p:cNvPr id="4" name="Picture 3">
            <a:extLst>
              <a:ext uri="{FF2B5EF4-FFF2-40B4-BE49-F238E27FC236}">
                <a16:creationId xmlns="" xmlns:a16="http://schemas.microsoft.com/office/drawing/2014/main" id="{B3958CF0-E74B-4522-8CBA-19F1CD94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61564" y="1461564"/>
            <a:ext cx="3337622" cy="414494"/>
          </a:xfrm>
          <a:prstGeom prst="rect">
            <a:avLst/>
          </a:prstGeom>
        </p:spPr>
      </p:pic>
      <p:pic>
        <p:nvPicPr>
          <p:cNvPr id="5" name="Picture 4">
            <a:extLst>
              <a:ext uri="{FF2B5EF4-FFF2-40B4-BE49-F238E27FC236}">
                <a16:creationId xmlns="" xmlns:a16="http://schemas.microsoft.com/office/drawing/2014/main" id="{B3958CF0-E74B-4522-8CBA-19F1CD94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67310" y="4876196"/>
            <a:ext cx="3549114" cy="414494"/>
          </a:xfrm>
          <a:prstGeom prst="rect">
            <a:avLst/>
          </a:prstGeom>
        </p:spPr>
      </p:pic>
      <p:pic>
        <p:nvPicPr>
          <p:cNvPr id="7" name="Picture 6" descr="1595235677_Chepang-indigenous-community's-settlement-burnt-down-Indigenousvo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578" y="1687866"/>
            <a:ext cx="4505421" cy="2834430"/>
          </a:xfrm>
          <a:prstGeom prst="rect">
            <a:avLst/>
          </a:prstGeom>
        </p:spPr>
      </p:pic>
      <p:pic>
        <p:nvPicPr>
          <p:cNvPr id="8" name="Picture 7" descr="thumb.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0573" y="4209807"/>
            <a:ext cx="4210908" cy="2648193"/>
          </a:xfrm>
          <a:prstGeom prst="rect">
            <a:avLst/>
          </a:prstGeom>
        </p:spPr>
      </p:pic>
      <p:sp>
        <p:nvSpPr>
          <p:cNvPr id="9" name="Title 1"/>
          <p:cNvSpPr txBox="1">
            <a:spLocks/>
          </p:cNvSpPr>
          <p:nvPr/>
        </p:nvSpPr>
        <p:spPr>
          <a:xfrm>
            <a:off x="10508550" y="6103985"/>
            <a:ext cx="1683450" cy="754015"/>
          </a:xfrm>
          <a:prstGeom prst="rect">
            <a:avLst/>
          </a:prstGeom>
          <a:solidFill>
            <a:srgbClr val="FFFFFF"/>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00" dirty="0" smtClean="0"/>
              <a:t>Picture from: </a:t>
            </a:r>
            <a:r>
              <a:rPr lang="en-US" sz="900" dirty="0" err="1" smtClean="0"/>
              <a:t>Kantipur</a:t>
            </a:r>
            <a:r>
              <a:rPr lang="en-US" sz="900" dirty="0" smtClean="0"/>
              <a:t> news and Indigenous TV wen[age</a:t>
            </a:r>
            <a:endParaRPr lang="en-US" sz="900" dirty="0"/>
          </a:p>
        </p:txBody>
      </p:sp>
    </p:spTree>
    <p:extLst>
      <p:ext uri="{BB962C8B-B14F-4D97-AF65-F5344CB8AC3E}">
        <p14:creationId xmlns:p14="http://schemas.microsoft.com/office/powerpoint/2010/main" val="371093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26" y="0"/>
            <a:ext cx="11722974" cy="1402983"/>
          </a:xfrm>
          <a:solidFill>
            <a:srgbClr val="F4B183"/>
          </a:solidFill>
        </p:spPr>
        <p:txBody>
          <a:bodyPr/>
          <a:lstStyle/>
          <a:p>
            <a:r>
              <a:rPr lang="en-US" dirty="0" smtClean="0"/>
              <a:t>Why Indigenous Peoples should be counted?</a:t>
            </a:r>
            <a:endParaRPr lang="en-US" dirty="0"/>
          </a:p>
        </p:txBody>
      </p:sp>
      <p:sp>
        <p:nvSpPr>
          <p:cNvPr id="3" name="Content Placeholder 2"/>
          <p:cNvSpPr>
            <a:spLocks noGrp="1"/>
          </p:cNvSpPr>
          <p:nvPr>
            <p:ph idx="1"/>
          </p:nvPr>
        </p:nvSpPr>
        <p:spPr>
          <a:xfrm>
            <a:off x="487311" y="1462054"/>
            <a:ext cx="8034765" cy="5257493"/>
          </a:xfrm>
        </p:spPr>
        <p:txBody>
          <a:bodyPr>
            <a:normAutofit fontScale="70000" lnSpcReduction="20000"/>
          </a:bodyPr>
          <a:lstStyle/>
          <a:p>
            <a:r>
              <a:rPr lang="en-GB" dirty="0" smtClean="0"/>
              <a:t>As Human being on earth, every human being has equal rights to live on.</a:t>
            </a:r>
          </a:p>
          <a:p>
            <a:r>
              <a:rPr lang="en-GB" dirty="0" smtClean="0"/>
              <a:t>We </a:t>
            </a:r>
            <a:r>
              <a:rPr lang="en-GB" dirty="0"/>
              <a:t>are not the problem, we are the part of Solution: we have collective way of life, we have distinct culture, Traditions, spiritual values and believes </a:t>
            </a:r>
          </a:p>
          <a:p>
            <a:r>
              <a:rPr lang="en-GB" dirty="0"/>
              <a:t>We are custodians of lands, territories, and resources, and holders of Indigenous Knowledge which contribute to exist sustainability of Earth.</a:t>
            </a:r>
          </a:p>
          <a:p>
            <a:pPr marL="0" indent="0" algn="ctr">
              <a:buNone/>
            </a:pPr>
            <a:r>
              <a:rPr lang="en-GB" dirty="0"/>
              <a:t>But</a:t>
            </a:r>
          </a:p>
          <a:p>
            <a:pPr marL="0" indent="0">
              <a:buNone/>
            </a:pPr>
            <a:r>
              <a:rPr lang="en-GB" dirty="0"/>
              <a:t>the national laws and policies and planning process are not favouring to ensure </a:t>
            </a:r>
            <a:r>
              <a:rPr lang="en-GB" dirty="0" smtClean="0"/>
              <a:t>Indigenous </a:t>
            </a:r>
            <a:r>
              <a:rPr lang="en-GB" dirty="0" err="1" smtClean="0"/>
              <a:t>Peopels</a:t>
            </a:r>
            <a:r>
              <a:rPr lang="en-GB" dirty="0" smtClean="0"/>
              <a:t> </a:t>
            </a:r>
            <a:r>
              <a:rPr lang="en-GB" dirty="0"/>
              <a:t>rights, rights to  participation in the process that ultimately hinder in their livelihoods, cultures, traditions, lands, territories and resources and identity. </a:t>
            </a:r>
          </a:p>
          <a:p>
            <a:pPr marL="0" indent="0" algn="ctr">
              <a:buNone/>
            </a:pPr>
            <a:r>
              <a:rPr lang="en-GB" dirty="0"/>
              <a:t>Basically</a:t>
            </a:r>
          </a:p>
          <a:p>
            <a:pPr marL="0" indent="0">
              <a:buNone/>
            </a:pPr>
            <a:r>
              <a:rPr lang="en-US" dirty="0" smtClean="0"/>
              <a:t>E</a:t>
            </a:r>
            <a:r>
              <a:rPr lang="en-GB" dirty="0" err="1" smtClean="0"/>
              <a:t>xisting</a:t>
            </a:r>
            <a:r>
              <a:rPr lang="en-GB" dirty="0" smtClean="0"/>
              <a:t> </a:t>
            </a:r>
            <a:r>
              <a:rPr lang="en-GB" dirty="0"/>
              <a:t>legal provisions and procedure are obstacle for indigenous peoples </a:t>
            </a:r>
            <a:r>
              <a:rPr lang="en-GB" dirty="0" smtClean="0"/>
              <a:t>to </a:t>
            </a:r>
            <a:r>
              <a:rPr lang="en-GB" dirty="0"/>
              <a:t>claim and enjoy their rights at the </a:t>
            </a:r>
            <a:r>
              <a:rPr lang="en-GB" dirty="0" smtClean="0"/>
              <a:t>national and local </a:t>
            </a:r>
            <a:r>
              <a:rPr lang="en-GB" dirty="0"/>
              <a:t>level even though there are favourable legal provisions of international human rights instruments pertaining to indigenous peoples </a:t>
            </a:r>
            <a:r>
              <a:rPr lang="en-GB" dirty="0" smtClean="0"/>
              <a:t>rights: those are not implementing </a:t>
            </a:r>
            <a:endParaRPr lang="en-GB" dirty="0"/>
          </a:p>
          <a:p>
            <a:endParaRPr lang="en-US" dirty="0"/>
          </a:p>
        </p:txBody>
      </p:sp>
      <p:pic>
        <p:nvPicPr>
          <p:cNvPr id="5" name="Picture 4">
            <a:extLst>
              <a:ext uri="{FF2B5EF4-FFF2-40B4-BE49-F238E27FC236}">
                <a16:creationId xmlns="" xmlns:a16="http://schemas.microsoft.com/office/drawing/2014/main" id="{B3958CF0-E74B-4522-8CBA-19F1CD94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60327" y="4883180"/>
            <a:ext cx="3535147" cy="414494"/>
          </a:xfrm>
          <a:prstGeom prst="rect">
            <a:avLst/>
          </a:prstGeom>
        </p:spPr>
      </p:pic>
      <p:pic>
        <p:nvPicPr>
          <p:cNvPr id="6" name="Picture 5">
            <a:extLst>
              <a:ext uri="{FF2B5EF4-FFF2-40B4-BE49-F238E27FC236}">
                <a16:creationId xmlns="" xmlns:a16="http://schemas.microsoft.com/office/drawing/2014/main" id="{B3958CF0-E74B-4522-8CBA-19F1CD94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60327" y="1560325"/>
            <a:ext cx="3535147" cy="4144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09" y="1378359"/>
            <a:ext cx="3701191" cy="26322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245" y="4513632"/>
            <a:ext cx="3346515" cy="213837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8786" y="3009109"/>
            <a:ext cx="3653214" cy="2082760"/>
          </a:xfrm>
          <a:prstGeom prst="rect">
            <a:avLst/>
          </a:prstGeom>
        </p:spPr>
      </p:pic>
    </p:spTree>
    <p:extLst>
      <p:ext uri="{BB962C8B-B14F-4D97-AF65-F5344CB8AC3E}">
        <p14:creationId xmlns:p14="http://schemas.microsoft.com/office/powerpoint/2010/main" val="354435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56" y="0"/>
            <a:ext cx="12063044" cy="1325563"/>
          </a:xfrm>
          <a:solidFill>
            <a:schemeClr val="accent2">
              <a:lumMod val="40000"/>
              <a:lumOff val="60000"/>
            </a:schemeClr>
          </a:solidFill>
        </p:spPr>
        <p:txBody>
          <a:bodyPr/>
          <a:lstStyle/>
          <a:p>
            <a:pPr algn="ctr"/>
            <a:r>
              <a:rPr lang="en-GB" b="1" dirty="0"/>
              <a:t>Way Forward:</a:t>
            </a:r>
          </a:p>
        </p:txBody>
      </p:sp>
      <p:sp>
        <p:nvSpPr>
          <p:cNvPr id="3" name="Content Placeholder 2"/>
          <p:cNvSpPr>
            <a:spLocks noGrp="1"/>
          </p:cNvSpPr>
          <p:nvPr>
            <p:ph idx="1"/>
          </p:nvPr>
        </p:nvSpPr>
        <p:spPr>
          <a:xfrm>
            <a:off x="204717" y="1370348"/>
            <a:ext cx="8200389" cy="5317056"/>
          </a:xfrm>
          <a:solidFill>
            <a:schemeClr val="bg1"/>
          </a:solidFill>
        </p:spPr>
        <p:txBody>
          <a:bodyPr>
            <a:normAutofit fontScale="85000" lnSpcReduction="10000"/>
          </a:bodyPr>
          <a:lstStyle/>
          <a:p>
            <a:r>
              <a:rPr lang="en-GB" dirty="0"/>
              <a:t>Ensure right to </a:t>
            </a:r>
            <a:r>
              <a:rPr lang="en-GB" b="1" dirty="0"/>
              <a:t>self determination, full and meaningful participation </a:t>
            </a:r>
            <a:r>
              <a:rPr lang="en-GB" dirty="0"/>
              <a:t>in every decision making </a:t>
            </a:r>
            <a:r>
              <a:rPr lang="en-GB" dirty="0" smtClean="0"/>
              <a:t>in all level.</a:t>
            </a:r>
          </a:p>
          <a:p>
            <a:r>
              <a:rPr lang="en-GB" dirty="0" smtClean="0"/>
              <a:t>Recognized Indigenous Data processing methodology- by recognizing customary institutions in the legal provision.</a:t>
            </a:r>
            <a:endParaRPr lang="en-GB" dirty="0"/>
          </a:p>
          <a:p>
            <a:r>
              <a:rPr lang="en-GB" dirty="0"/>
              <a:t>Ensure </a:t>
            </a:r>
            <a:r>
              <a:rPr lang="en-GB" b="1" dirty="0"/>
              <a:t>free, prior and informed consent to protect </a:t>
            </a:r>
            <a:r>
              <a:rPr lang="en-GB" dirty="0"/>
              <a:t>collective ways of life and collective rights of Indigenous Peoples </a:t>
            </a:r>
            <a:endParaRPr lang="en-GB" dirty="0" smtClean="0"/>
          </a:p>
          <a:p>
            <a:r>
              <a:rPr lang="en-GB" dirty="0" smtClean="0"/>
              <a:t>Recognize</a:t>
            </a:r>
            <a:r>
              <a:rPr lang="en-GB" dirty="0"/>
              <a:t>, </a:t>
            </a:r>
            <a:r>
              <a:rPr lang="en-GB" b="1" dirty="0"/>
              <a:t>protect and replicate Indigenous </a:t>
            </a:r>
            <a:r>
              <a:rPr lang="en-GB" b="1" dirty="0" smtClean="0"/>
              <a:t>Peoples  </a:t>
            </a:r>
            <a:r>
              <a:rPr lang="en-GB" b="1" dirty="0"/>
              <a:t>knowledge and practices</a:t>
            </a:r>
            <a:r>
              <a:rPr lang="en-GB" dirty="0"/>
              <a:t>: Nature based solutions to global challenges</a:t>
            </a:r>
          </a:p>
          <a:p>
            <a:r>
              <a:rPr lang="en-GB" dirty="0"/>
              <a:t>In-depth studies and </a:t>
            </a:r>
            <a:r>
              <a:rPr lang="en-GB" b="1" dirty="0"/>
              <a:t>documentations with disaggregated data and analysis, and design cultural sensitive approach </a:t>
            </a:r>
            <a:r>
              <a:rPr lang="en-GB" dirty="0"/>
              <a:t>to overcome the socio-economic, </a:t>
            </a:r>
            <a:r>
              <a:rPr lang="en-GB" dirty="0" smtClean="0"/>
              <a:t>Cultural, environmental </a:t>
            </a:r>
            <a:r>
              <a:rPr lang="en-GB" dirty="0"/>
              <a:t>and political impacts </a:t>
            </a:r>
            <a:r>
              <a:rPr lang="en-GB" dirty="0" smtClean="0"/>
              <a:t>.</a:t>
            </a:r>
          </a:p>
          <a:p>
            <a:r>
              <a:rPr lang="en-GB" dirty="0" smtClean="0"/>
              <a:t>Earmark </a:t>
            </a:r>
            <a:r>
              <a:rPr lang="en-GB" dirty="0"/>
              <a:t>Resources and support building </a:t>
            </a:r>
            <a:r>
              <a:rPr lang="en-GB" b="1" dirty="0"/>
              <a:t>strong network of Indigenous </a:t>
            </a:r>
            <a:r>
              <a:rPr lang="en-GB" dirty="0" smtClean="0"/>
              <a:t>Peoples at global</a:t>
            </a:r>
            <a:r>
              <a:rPr lang="en-GB" dirty="0"/>
              <a:t>, regional, national and local level</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9840" y="1217350"/>
            <a:ext cx="3792160" cy="2868566"/>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840" y="3836931"/>
            <a:ext cx="3792160" cy="2850472"/>
          </a:xfrm>
          <a:prstGeom prst="rect">
            <a:avLst/>
          </a:prstGeom>
        </p:spPr>
      </p:pic>
      <p:pic>
        <p:nvPicPr>
          <p:cNvPr id="6" name="Picture 5">
            <a:extLst>
              <a:ext uri="{FF2B5EF4-FFF2-40B4-BE49-F238E27FC236}">
                <a16:creationId xmlns="" xmlns:a16="http://schemas.microsoft.com/office/drawing/2014/main" id="{B3958CF0-E74B-4522-8CBA-19F1CD942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560327" y="1560325"/>
            <a:ext cx="3535147" cy="414494"/>
          </a:xfrm>
          <a:prstGeom prst="rect">
            <a:avLst/>
          </a:prstGeom>
        </p:spPr>
      </p:pic>
      <p:pic>
        <p:nvPicPr>
          <p:cNvPr id="7" name="Picture 6">
            <a:extLst>
              <a:ext uri="{FF2B5EF4-FFF2-40B4-BE49-F238E27FC236}">
                <a16:creationId xmlns="" xmlns:a16="http://schemas.microsoft.com/office/drawing/2014/main" id="{B3958CF0-E74B-4522-8CBA-19F1CD942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560326" y="4883180"/>
            <a:ext cx="3535147" cy="414494"/>
          </a:xfrm>
          <a:prstGeom prst="rect">
            <a:avLst/>
          </a:prstGeom>
        </p:spPr>
      </p:pic>
    </p:spTree>
    <p:extLst>
      <p:ext uri="{BB962C8B-B14F-4D97-AF65-F5344CB8AC3E}">
        <p14:creationId xmlns:p14="http://schemas.microsoft.com/office/powerpoint/2010/main" val="355934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49" y="0"/>
            <a:ext cx="11774251" cy="1704577"/>
          </a:xfrm>
          <a:solidFill>
            <a:srgbClr val="F4B183"/>
          </a:solidFill>
        </p:spPr>
        <p:txBody>
          <a:bodyPr/>
          <a:lstStyle/>
          <a:p>
            <a:r>
              <a:rPr lang="en-US" dirty="0" smtClean="0"/>
              <a:t>Cont..</a:t>
            </a:r>
            <a:endParaRPr lang="en-US" dirty="0"/>
          </a:p>
        </p:txBody>
      </p:sp>
      <p:sp>
        <p:nvSpPr>
          <p:cNvPr id="3" name="Content Placeholder 2"/>
          <p:cNvSpPr>
            <a:spLocks noGrp="1"/>
          </p:cNvSpPr>
          <p:nvPr>
            <p:ph idx="1"/>
          </p:nvPr>
        </p:nvSpPr>
        <p:spPr>
          <a:xfrm>
            <a:off x="551428" y="1825625"/>
            <a:ext cx="10802372" cy="4825570"/>
          </a:xfrm>
        </p:spPr>
        <p:txBody>
          <a:bodyPr/>
          <a:lstStyle/>
          <a:p>
            <a:pPr marL="0" indent="0">
              <a:buNone/>
            </a:pPr>
            <a:r>
              <a:rPr lang="en-US" dirty="0"/>
              <a:t>The vulnerability of Indigenous Peoples </a:t>
            </a:r>
            <a:r>
              <a:rPr lang="en-US" dirty="0" smtClean="0"/>
              <a:t>to:</a:t>
            </a:r>
          </a:p>
          <a:p>
            <a:r>
              <a:rPr lang="en-US" dirty="0" smtClean="0"/>
              <a:t> </a:t>
            </a:r>
            <a:r>
              <a:rPr lang="en-US" dirty="0"/>
              <a:t>social, economic, </a:t>
            </a:r>
            <a:r>
              <a:rPr lang="en-US" dirty="0" smtClean="0"/>
              <a:t>Cultural and </a:t>
            </a:r>
            <a:r>
              <a:rPr lang="en-US" dirty="0"/>
              <a:t>environmental shocks linked to climate change can be significantly reduced by recognizing and securing Indigenous Peoples’ collective rights to lands, natural resources, culture heritage, and free, prior, and informed consent to prevent customary land grabbing.  </a:t>
            </a:r>
          </a:p>
        </p:txBody>
      </p:sp>
      <p:pic>
        <p:nvPicPr>
          <p:cNvPr id="4" name="Picture 3">
            <a:extLst>
              <a:ext uri="{FF2B5EF4-FFF2-40B4-BE49-F238E27FC236}">
                <a16:creationId xmlns="" xmlns:a16="http://schemas.microsoft.com/office/drawing/2014/main" id="{B3958CF0-E74B-4522-8CBA-19F1CD94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55821" y="1555821"/>
            <a:ext cx="3526136" cy="414494"/>
          </a:xfrm>
          <a:prstGeom prst="rect">
            <a:avLst/>
          </a:prstGeom>
        </p:spPr>
      </p:pic>
      <p:pic>
        <p:nvPicPr>
          <p:cNvPr id="5" name="Picture 4">
            <a:extLst>
              <a:ext uri="{FF2B5EF4-FFF2-40B4-BE49-F238E27FC236}">
                <a16:creationId xmlns="" xmlns:a16="http://schemas.microsoft.com/office/drawing/2014/main" id="{B3958CF0-E74B-4522-8CBA-19F1CD94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61564" y="4981942"/>
            <a:ext cx="3337622" cy="414494"/>
          </a:xfrm>
          <a:prstGeom prst="rect">
            <a:avLst/>
          </a:prstGeom>
        </p:spPr>
      </p:pic>
    </p:spTree>
    <p:extLst>
      <p:ext uri="{BB962C8B-B14F-4D97-AF65-F5344CB8AC3E}">
        <p14:creationId xmlns:p14="http://schemas.microsoft.com/office/powerpoint/2010/main" val="93995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 y="1087203"/>
            <a:ext cx="11284803" cy="4067481"/>
          </a:xfrm>
          <a:solidFill>
            <a:schemeClr val="accent4">
              <a:lumMod val="20000"/>
              <a:lumOff val="80000"/>
            </a:schemeClr>
          </a:solidFill>
        </p:spPr>
        <p:txBody>
          <a:bodyPr>
            <a:normAutofit/>
          </a:bodyPr>
          <a:lstStyle/>
          <a:p>
            <a:pPr algn="ctr"/>
            <a:r>
              <a:rPr lang="en-GB" sz="6000" b="1" dirty="0"/>
              <a:t>Thank You!!</a:t>
            </a:r>
            <a:br>
              <a:rPr lang="en-GB" sz="6000" b="1" dirty="0"/>
            </a:br>
            <a:endParaRPr lang="en-GB" sz="3600" dirty="0"/>
          </a:p>
        </p:txBody>
      </p:sp>
      <p:pic>
        <p:nvPicPr>
          <p:cNvPr id="12" name="Picture 11">
            <a:extLst>
              <a:ext uri="{FF2B5EF4-FFF2-40B4-BE49-F238E27FC236}">
                <a16:creationId xmlns="" xmlns:a16="http://schemas.microsoft.com/office/drawing/2014/main" id="{C18172D0-429A-4DFB-B351-5C03F3D3F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7677" y="3741185"/>
            <a:ext cx="2632288" cy="414494"/>
          </a:xfrm>
          <a:prstGeom prst="rect">
            <a:avLst/>
          </a:prstGeom>
        </p:spPr>
      </p:pic>
      <p:pic>
        <p:nvPicPr>
          <p:cNvPr id="13" name="Picture 12">
            <a:extLst>
              <a:ext uri="{FF2B5EF4-FFF2-40B4-BE49-F238E27FC236}">
                <a16:creationId xmlns="" xmlns:a16="http://schemas.microsoft.com/office/drawing/2014/main" id="{5B8A772F-EFB6-4656-969B-0894A0062A3C}"/>
              </a:ext>
            </a:extLst>
          </p:cNvPr>
          <p:cNvPicPr>
            <a:picLocks noChangeAspect="1"/>
          </p:cNvPicPr>
          <p:nvPr/>
        </p:nvPicPr>
        <p:blipFill rotWithShape="1">
          <a:blip r:embed="rId2">
            <a:extLst>
              <a:ext uri="{28A0092B-C50C-407E-A947-70E740481C1C}">
                <a14:useLocalDpi xmlns:a14="http://schemas.microsoft.com/office/drawing/2010/main" val="0"/>
              </a:ext>
            </a:extLst>
          </a:blip>
          <a:srcRect l="39465" t="-10897" r="1" b="2451"/>
          <a:stretch/>
        </p:blipFill>
        <p:spPr>
          <a:xfrm rot="16200000">
            <a:off x="-375748" y="5836538"/>
            <a:ext cx="1593424" cy="449500"/>
          </a:xfrm>
          <a:prstGeom prst="rect">
            <a:avLst/>
          </a:prstGeom>
        </p:spPr>
      </p:pic>
      <p:pic>
        <p:nvPicPr>
          <p:cNvPr id="14" name="Picture 13">
            <a:extLst>
              <a:ext uri="{FF2B5EF4-FFF2-40B4-BE49-F238E27FC236}">
                <a16:creationId xmlns="" xmlns:a16="http://schemas.microsoft.com/office/drawing/2014/main" id="{D86C854F-D393-45CE-B08D-F5A769A24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7677" y="1108897"/>
            <a:ext cx="2632288" cy="414494"/>
          </a:xfrm>
          <a:prstGeom prst="rect">
            <a:avLst/>
          </a:prstGeom>
        </p:spPr>
      </p:pic>
    </p:spTree>
    <p:extLst>
      <p:ext uri="{BB962C8B-B14F-4D97-AF65-F5344CB8AC3E}">
        <p14:creationId xmlns:p14="http://schemas.microsoft.com/office/powerpoint/2010/main" val="696519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686</Words>
  <Application>Microsoft Macintosh PowerPoint</Application>
  <PresentationFormat>Custom</PresentationFormat>
  <Paragraphs>44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Impacts of COVID-19 and Climate Change on Indigenous Peoples.  </vt:lpstr>
      <vt:lpstr> COVID-19 and Indigenous Peoples</vt:lpstr>
      <vt:lpstr>COVID-19 and  Climate Change and  Indigenous Peoples</vt:lpstr>
      <vt:lpstr>Right to land, natural resources and prevention of cultural heritage </vt:lpstr>
      <vt:lpstr>Why Indigenous Peoples should be counted?</vt:lpstr>
      <vt:lpstr>Way Forward:</vt:lpstr>
      <vt:lpstr>Cont..</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AIPP</dc:creator>
  <cp:lastModifiedBy>Kamala Thapa</cp:lastModifiedBy>
  <cp:revision>59</cp:revision>
  <dcterms:created xsi:type="dcterms:W3CDTF">2020-07-07T07:53:15Z</dcterms:created>
  <dcterms:modified xsi:type="dcterms:W3CDTF">2020-10-14T09:58:09Z</dcterms:modified>
</cp:coreProperties>
</file>